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4" r:id="rId3"/>
    <p:sldId id="286" r:id="rId4"/>
    <p:sldId id="299" r:id="rId5"/>
    <p:sldId id="300" r:id="rId6"/>
    <p:sldId id="289" r:id="rId7"/>
    <p:sldId id="301" r:id="rId8"/>
    <p:sldId id="290" r:id="rId9"/>
    <p:sldId id="293" r:id="rId10"/>
    <p:sldId id="292" r:id="rId11"/>
    <p:sldId id="291" r:id="rId12"/>
    <p:sldId id="296" r:id="rId13"/>
    <p:sldId id="302" r:id="rId14"/>
    <p:sldId id="298" r:id="rId15"/>
    <p:sldId id="297" r:id="rId16"/>
    <p:sldId id="303" r:id="rId17"/>
    <p:sldId id="2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A37C-FB5C-4A19-936F-DCB4256907C9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CCB28-58C3-413A-A7A5-9EAFAC4D80D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обмен опытом педагогов-участников, в рамках муниципальной площадки «Открытое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будущее»,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использования современного конструктора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Cuboro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старших дошкольников, в процессе активного педагогического взаимодействия.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A585A-A4F6-44A2-A9C5-30B8E723EBFF}" type="sibTrans" cxnId="{6106C6CB-2F1A-420E-B7A4-9B9C03A4241E}">
      <dgm:prSet/>
      <dgm:spPr/>
      <dgm:t>
        <a:bodyPr/>
        <a:lstStyle/>
        <a:p>
          <a:endParaRPr lang="ru-RU"/>
        </a:p>
      </dgm:t>
    </dgm:pt>
    <dgm:pt modelId="{BFF0D4B3-0E8B-4D90-A551-686C86C40933}" type="parTrans" cxnId="{6106C6CB-2F1A-420E-B7A4-9B9C03A4241E}">
      <dgm:prSet/>
      <dgm:spPr/>
      <dgm:t>
        <a:bodyPr/>
        <a:lstStyle/>
        <a:p>
          <a:endParaRPr lang="ru-RU"/>
        </a:p>
      </dgm:t>
    </dgm:pt>
    <dgm:pt modelId="{09DD4A43-FAC6-4E78-9EC4-EDFA3C4B2B0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участникам мастер класса современные технологии использования конструктора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Cuboro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педагогическом процессе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91F5B-C934-4765-B751-D06BB38AAA4F}" type="sibTrans" cxnId="{7D95A908-B280-4BCB-B4AE-5F5C66309B85}">
      <dgm:prSet/>
      <dgm:spPr/>
      <dgm:t>
        <a:bodyPr/>
        <a:lstStyle/>
        <a:p>
          <a:endParaRPr lang="ru-RU"/>
        </a:p>
      </dgm:t>
    </dgm:pt>
    <dgm:pt modelId="{FB17F95D-2D7B-4316-9705-DA0268E886A6}" type="parTrans" cxnId="{7D95A908-B280-4BCB-B4AE-5F5C66309B85}">
      <dgm:prSet/>
      <dgm:spPr/>
      <dgm:t>
        <a:bodyPr/>
        <a:lstStyle/>
        <a:p>
          <a:endParaRPr lang="ru-RU"/>
        </a:p>
      </dgm:t>
    </dgm:pt>
    <dgm:pt modelId="{922790D4-7691-40AA-83C5-839783EF4ADD}" type="pres">
      <dgm:prSet presAssocID="{271FA37C-FB5C-4A19-936F-DCB4256907C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082CB7-DDB1-4269-80E4-BAB801E56DF8}" type="pres">
      <dgm:prSet presAssocID="{2C7CCB28-58C3-413A-A7A5-9EAFAC4D80D2}" presName="root" presStyleCnt="0">
        <dgm:presLayoutVars>
          <dgm:chMax/>
          <dgm:chPref val="4"/>
        </dgm:presLayoutVars>
      </dgm:prSet>
      <dgm:spPr/>
    </dgm:pt>
    <dgm:pt modelId="{8D2F710C-0BD0-4BD0-A7D3-B0443002762C}" type="pres">
      <dgm:prSet presAssocID="{2C7CCB28-58C3-413A-A7A5-9EAFAC4D80D2}" presName="rootComposite" presStyleCnt="0">
        <dgm:presLayoutVars/>
      </dgm:prSet>
      <dgm:spPr/>
    </dgm:pt>
    <dgm:pt modelId="{3CD8790F-6E70-43C0-90F5-44C708061D1F}" type="pres">
      <dgm:prSet presAssocID="{2C7CCB28-58C3-413A-A7A5-9EAFAC4D80D2}" presName="rootText" presStyleLbl="node0" presStyleIdx="0" presStyleCnt="1" custLinFactNeighborY="-6993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C0AE103-7AAA-4E87-B7FB-E4427C319991}" type="pres">
      <dgm:prSet presAssocID="{2C7CCB28-58C3-413A-A7A5-9EAFAC4D80D2}" presName="childShape" presStyleCnt="0">
        <dgm:presLayoutVars>
          <dgm:chMax val="0"/>
          <dgm:chPref val="0"/>
        </dgm:presLayoutVars>
      </dgm:prSet>
      <dgm:spPr/>
    </dgm:pt>
    <dgm:pt modelId="{6EC75B66-D8C8-4045-9819-03210963B54D}" type="pres">
      <dgm:prSet presAssocID="{09DD4A43-FAC6-4E78-9EC4-EDFA3C4B2B06}" presName="childComposite" presStyleCnt="0">
        <dgm:presLayoutVars>
          <dgm:chMax val="0"/>
          <dgm:chPref val="0"/>
        </dgm:presLayoutVars>
      </dgm:prSet>
      <dgm:spPr/>
    </dgm:pt>
    <dgm:pt modelId="{D4F2576F-B275-42BC-A995-8271E1781C92}" type="pres">
      <dgm:prSet presAssocID="{09DD4A43-FAC6-4E78-9EC4-EDFA3C4B2B06}" presName="Image" presStyleLbl="node1" presStyleIdx="0" presStyleCnt="1" custScaleX="64892" custScaleY="48973" custLinFactNeighborY="-4432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BFCB4E-367A-43D6-9EFD-183560540E92}" type="pres">
      <dgm:prSet presAssocID="{09DD4A43-FAC6-4E78-9EC4-EDFA3C4B2B06}" presName="childText" presStyleLbl="lnNode1" presStyleIdx="0" presStyleCnt="1" custScaleY="59047" custLinFactNeighborX="-460" custLinFactNeighborY="-44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4C6A1-8579-43B1-92DF-3A16608F6A6E}" type="presOf" srcId="{271FA37C-FB5C-4A19-936F-DCB4256907C9}" destId="{922790D4-7691-40AA-83C5-839783EF4ADD}" srcOrd="0" destOrd="0" presId="urn:microsoft.com/office/officeart/2008/layout/PictureAccentList"/>
    <dgm:cxn modelId="{C7A70199-3688-4613-9B1A-3FA4704541DF}" type="presOf" srcId="{09DD4A43-FAC6-4E78-9EC4-EDFA3C4B2B06}" destId="{2DBFCB4E-367A-43D6-9EFD-183560540E92}" srcOrd="0" destOrd="0" presId="urn:microsoft.com/office/officeart/2008/layout/PictureAccentList"/>
    <dgm:cxn modelId="{CC3758FE-A4B5-4D13-8410-724800F4E868}" type="presOf" srcId="{2C7CCB28-58C3-413A-A7A5-9EAFAC4D80D2}" destId="{3CD8790F-6E70-43C0-90F5-44C708061D1F}" srcOrd="0" destOrd="0" presId="urn:microsoft.com/office/officeart/2008/layout/PictureAccentList"/>
    <dgm:cxn modelId="{7D95A908-B280-4BCB-B4AE-5F5C66309B85}" srcId="{2C7CCB28-58C3-413A-A7A5-9EAFAC4D80D2}" destId="{09DD4A43-FAC6-4E78-9EC4-EDFA3C4B2B06}" srcOrd="0" destOrd="0" parTransId="{FB17F95D-2D7B-4316-9705-DA0268E886A6}" sibTransId="{7D591F5B-C934-4765-B751-D06BB38AAA4F}"/>
    <dgm:cxn modelId="{6106C6CB-2F1A-420E-B7A4-9B9C03A4241E}" srcId="{271FA37C-FB5C-4A19-936F-DCB4256907C9}" destId="{2C7CCB28-58C3-413A-A7A5-9EAFAC4D80D2}" srcOrd="0" destOrd="0" parTransId="{BFF0D4B3-0E8B-4D90-A551-686C86C40933}" sibTransId="{625A585A-A4F6-44A2-A9C5-30B8E723EBFF}"/>
    <dgm:cxn modelId="{C05DD1E2-079D-45CA-96C2-C65CDFD2D371}" type="presParOf" srcId="{922790D4-7691-40AA-83C5-839783EF4ADD}" destId="{90082CB7-DDB1-4269-80E4-BAB801E56DF8}" srcOrd="0" destOrd="0" presId="urn:microsoft.com/office/officeart/2008/layout/PictureAccentList"/>
    <dgm:cxn modelId="{650FD204-8EFB-4719-8315-4684175B19FE}" type="presParOf" srcId="{90082CB7-DDB1-4269-80E4-BAB801E56DF8}" destId="{8D2F710C-0BD0-4BD0-A7D3-B0443002762C}" srcOrd="0" destOrd="0" presId="urn:microsoft.com/office/officeart/2008/layout/PictureAccentList"/>
    <dgm:cxn modelId="{CBA2F0EB-6D3C-4518-88F8-79EA318BBD30}" type="presParOf" srcId="{8D2F710C-0BD0-4BD0-A7D3-B0443002762C}" destId="{3CD8790F-6E70-43C0-90F5-44C708061D1F}" srcOrd="0" destOrd="0" presId="urn:microsoft.com/office/officeart/2008/layout/PictureAccentList"/>
    <dgm:cxn modelId="{F3F42052-41CB-464C-A9EA-ED816F84A06C}" type="presParOf" srcId="{90082CB7-DDB1-4269-80E4-BAB801E56DF8}" destId="{CC0AE103-7AAA-4E87-B7FB-E4427C319991}" srcOrd="1" destOrd="0" presId="urn:microsoft.com/office/officeart/2008/layout/PictureAccentList"/>
    <dgm:cxn modelId="{4BF1E917-E74F-4DE3-9D6B-40C6DF05CE7E}" type="presParOf" srcId="{CC0AE103-7AAA-4E87-B7FB-E4427C319991}" destId="{6EC75B66-D8C8-4045-9819-03210963B54D}" srcOrd="0" destOrd="0" presId="urn:microsoft.com/office/officeart/2008/layout/PictureAccentList"/>
    <dgm:cxn modelId="{5B9744B8-679C-43E0-B97F-D66B7D3E2B3B}" type="presParOf" srcId="{6EC75B66-D8C8-4045-9819-03210963B54D}" destId="{D4F2576F-B275-42BC-A995-8271E1781C92}" srcOrd="0" destOrd="0" presId="urn:microsoft.com/office/officeart/2008/layout/PictureAccentList"/>
    <dgm:cxn modelId="{2FFB0F3A-EA35-456A-AB97-CE3AB7F2658A}" type="presParOf" srcId="{6EC75B66-D8C8-4045-9819-03210963B54D}" destId="{2DBFCB4E-367A-43D6-9EFD-183560540E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8790F-6E70-43C0-90F5-44C708061D1F}">
      <dsp:nvSpPr>
        <dsp:cNvPr id="0" name=""/>
        <dsp:cNvSpPr/>
      </dsp:nvSpPr>
      <dsp:spPr>
        <a:xfrm>
          <a:off x="0" y="562789"/>
          <a:ext cx="8128000" cy="1354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обмен опытом педагогов-участников, в рамках муниципальной площадки «Открытое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будущее»,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использования современного конструктора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Cuboro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старших дошкольников, в процессе активного педагогического взаимодействия. 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77" y="602466"/>
        <a:ext cx="8048646" cy="1275312"/>
      </dsp:txXfrm>
    </dsp:sp>
    <dsp:sp modelId="{D4F2576F-B275-42BC-A995-8271E1781C92}">
      <dsp:nvSpPr>
        <dsp:cNvPr id="0" name=""/>
        <dsp:cNvSpPr/>
      </dsp:nvSpPr>
      <dsp:spPr>
        <a:xfrm>
          <a:off x="118899" y="2576379"/>
          <a:ext cx="879070" cy="66342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BFCB4E-367A-43D6-9EFD-183560540E92}">
      <dsp:nvSpPr>
        <dsp:cNvPr id="0" name=""/>
        <dsp:cNvSpPr/>
      </dsp:nvSpPr>
      <dsp:spPr>
        <a:xfrm>
          <a:off x="1286264" y="2508145"/>
          <a:ext cx="6692053" cy="7998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участникам мастер класса современные технологии использования конструктора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Cuboro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педагогическом процессе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5318" y="2547199"/>
        <a:ext cx="6613945" cy="72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6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5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18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6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0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4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7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2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5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7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7DA0-2B68-4C8D-901B-DD5025807E48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4C486C-505F-449D-B88C-BEEB67649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4945" y="0"/>
            <a:ext cx="8437419" cy="612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b="1" dirty="0"/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КАЗЕННОЕ ДОШКОЛЬНОЕ ОБРАЗОВАТЕЛЬНОЕ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УЧРЕЖДЕНИЕ – ДЕТСКИЙ САД № 6 Г. ТАТАРСКА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находка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«Игровая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- конструктор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CUBORO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algn="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Выступающий: воспитатель</a:t>
            </a:r>
          </a:p>
          <a:p>
            <a:pPr algn="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высшей квалификационной категории</a:t>
            </a:r>
          </a:p>
          <a:p>
            <a:pPr algn="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Трушина Ольга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Ильгизовна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2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r="20870" b="32324"/>
          <a:stretch/>
        </p:blipFill>
        <p:spPr>
          <a:xfrm>
            <a:off x="2409669" y="0"/>
            <a:ext cx="6332549" cy="62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35" y="152834"/>
            <a:ext cx="5625850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63570" y="0"/>
            <a:ext cx="95534" cy="67056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8173" y="2975212"/>
            <a:ext cx="8652681" cy="40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1440" y="1136506"/>
            <a:ext cx="2894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1-ая группа 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гладкие кубики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7267" y="1183720"/>
            <a:ext cx="2955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-ая группа –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убики с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ерпендикулярным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257" y="4147489"/>
            <a:ext cx="2549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-ая группа –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убики с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оризонтальным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868" y="4106148"/>
            <a:ext cx="2354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-ая группа 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оставшиеся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63570" y="0"/>
            <a:ext cx="95534" cy="67056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8173" y="2975212"/>
            <a:ext cx="8652681" cy="40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44" y="330061"/>
            <a:ext cx="2469546" cy="245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63" y="606583"/>
            <a:ext cx="3812632" cy="1988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5" y="3352800"/>
            <a:ext cx="3031779" cy="3009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8" y="3206202"/>
            <a:ext cx="3994588" cy="30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7663" t="42106" r="66044" b="29078"/>
          <a:stretch/>
        </p:blipFill>
        <p:spPr>
          <a:xfrm>
            <a:off x="2909454" y="152834"/>
            <a:ext cx="6345382" cy="6309932"/>
          </a:xfrm>
          <a:prstGeom prst="rect">
            <a:avLst/>
          </a:prstGeom>
        </p:spPr>
      </p:pic>
      <p:pic>
        <p:nvPicPr>
          <p:cNvPr id="2" name="378e471317469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983" y="4980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614934" y="2264400"/>
            <a:ext cx="8225102" cy="951769"/>
            <a:chOff x="1737697" y="2526"/>
            <a:chExt cx="5405120" cy="1505029"/>
          </a:xfrm>
          <a:solidFill>
            <a:schemeClr val="bg1">
              <a:lumMod val="75000"/>
            </a:schemeClr>
          </a:solidFill>
        </p:grpSpPr>
        <p:sp>
          <p:nvSpPr>
            <p:cNvPr id="6" name="Пятиугольник 5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 понимать условие предложенной задачи, и решать ее самостоятельно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1008913" y="2264398"/>
            <a:ext cx="1131970" cy="8929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614934" y="3712472"/>
            <a:ext cx="8225102" cy="853038"/>
            <a:chOff x="1737697" y="2526"/>
            <a:chExt cx="5405120" cy="1505029"/>
          </a:xfrm>
          <a:solidFill>
            <a:schemeClr val="bg1">
              <a:lumMod val="75000"/>
            </a:schemeClr>
          </a:solidFill>
        </p:grpSpPr>
        <p:sp>
          <p:nvSpPr>
            <p:cNvPr id="10" name="Пятиугольник 9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 согласовано работать в команде, в коллективе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1008914" y="3600185"/>
            <a:ext cx="1131970" cy="9653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363932" y="374656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9973" y="23390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78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" y="70697"/>
            <a:ext cx="2893070" cy="3698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82" y="703353"/>
            <a:ext cx="262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научилась…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06" y="63440"/>
            <a:ext cx="2972959" cy="3873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24" y="0"/>
            <a:ext cx="2801608" cy="364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6" y="3139058"/>
            <a:ext cx="2849339" cy="3718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71" y="2932680"/>
            <a:ext cx="2991664" cy="3822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1012" y="551731"/>
            <a:ext cx="20467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сложно…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7935" y="808727"/>
            <a:ext cx="2698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сегодняшней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1429" y="3981710"/>
            <a:ext cx="2590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3563" y="3954128"/>
            <a:ext cx="1847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знала…</a:t>
            </a:r>
          </a:p>
        </p:txBody>
      </p:sp>
    </p:spTree>
    <p:extLst>
      <p:ext uri="{BB962C8B-B14F-4D97-AF65-F5344CB8AC3E}">
        <p14:creationId xmlns:p14="http://schemas.microsoft.com/office/powerpoint/2010/main" val="2536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9122" y="2714117"/>
            <a:ext cx="8781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act" panose="020B0806030902050204" pitchFamily="34" charset="0"/>
              </a:rPr>
              <a:t>Спасибо за сотрудничество!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Хорошего дня!</a:t>
            </a:r>
            <a:endParaRPr lang="ru-RU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46770" r="19743" b="7691"/>
          <a:stretch/>
        </p:blipFill>
        <p:spPr>
          <a:xfrm>
            <a:off x="3618922" y="3305908"/>
            <a:ext cx="4081970" cy="26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167116" y="5159414"/>
            <a:ext cx="915570" cy="674769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1335617"/>
              </p:ext>
            </p:extLst>
          </p:nvPr>
        </p:nvGraphicFramePr>
        <p:xfrm>
          <a:off x="2022115" y="152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67116" y="3839557"/>
            <a:ext cx="915570" cy="748090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954" y="3811865"/>
            <a:ext cx="6693988" cy="1015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9445" y="4119369"/>
            <a:ext cx="672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оригинальным образовательным играм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9115" y="526596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1578" y="279003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351" y="39916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954" y="5122021"/>
            <a:ext cx="6693988" cy="853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36565" y="5386835"/>
            <a:ext cx="6349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желание к сотрудничеству и взаимопониманию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5183773" y="6120376"/>
            <a:ext cx="3742026" cy="67846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79248" y="239565"/>
            <a:ext cx="2214739" cy="1326144"/>
            <a:chOff x="-22739" y="870004"/>
            <a:chExt cx="2214739" cy="13261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22739" y="870004"/>
              <a:ext cx="2202656" cy="132159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66760" y="951971"/>
              <a:ext cx="2125240" cy="12441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/>
                <a:t>1976</a:t>
              </a:r>
              <a:endParaRPr lang="ru-RU" sz="53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29532" y="599441"/>
            <a:ext cx="1383483" cy="546258"/>
            <a:chOff x="3381991" y="540501"/>
            <a:chExt cx="1383483" cy="546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трелка вправо 9"/>
            <p:cNvSpPr/>
            <p:nvPr/>
          </p:nvSpPr>
          <p:spPr>
            <a:xfrm>
              <a:off x="3381991" y="540501"/>
              <a:ext cx="1383483" cy="546258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381991" y="649753"/>
              <a:ext cx="1219606" cy="327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91993" y="211774"/>
            <a:ext cx="2202656" cy="1321593"/>
            <a:chOff x="5418060" y="152833"/>
            <a:chExt cx="2202656" cy="13215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418060" y="152833"/>
              <a:ext cx="2202656" cy="132159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456768" y="191541"/>
              <a:ext cx="2125240" cy="12441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/>
                <a:t>1987</a:t>
              </a:r>
              <a:endParaRPr lang="ru-RU" sz="53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53458" y="2440141"/>
            <a:ext cx="2202656" cy="1950421"/>
            <a:chOff x="5431695" y="2337556"/>
            <a:chExt cx="2202656" cy="19504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431695" y="2337556"/>
              <a:ext cx="2202656" cy="195042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488821" y="2394682"/>
              <a:ext cx="2088404" cy="18361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/>
                <a:t>2010-2013</a:t>
              </a:r>
              <a:endParaRPr lang="ru-RU" sz="53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20192" y="1829541"/>
            <a:ext cx="546258" cy="457464"/>
            <a:chOff x="6252148" y="1664312"/>
            <a:chExt cx="546258" cy="457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трелка вправо 18"/>
            <p:cNvSpPr/>
            <p:nvPr/>
          </p:nvSpPr>
          <p:spPr>
            <a:xfrm rot="5381245">
              <a:off x="6296545" y="1619915"/>
              <a:ext cx="457464" cy="546258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-18755">
              <a:off x="6361026" y="1664313"/>
              <a:ext cx="327754" cy="32022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38100" y="2788605"/>
            <a:ext cx="1391008" cy="546258"/>
            <a:chOff x="3463560" y="3088869"/>
            <a:chExt cx="1391008" cy="5462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трелка вправо 21"/>
            <p:cNvSpPr/>
            <p:nvPr/>
          </p:nvSpPr>
          <p:spPr>
            <a:xfrm rot="10728716">
              <a:off x="3463560" y="3088869"/>
              <a:ext cx="1391008" cy="546258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28716">
              <a:off x="3627419" y="3196422"/>
              <a:ext cx="1227131" cy="32775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8747" y="2516581"/>
            <a:ext cx="2202656" cy="1321593"/>
            <a:chOff x="605058" y="2752067"/>
            <a:chExt cx="2202656" cy="13215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05058" y="2752067"/>
              <a:ext cx="2202656" cy="132159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643766" y="2790775"/>
              <a:ext cx="2125240" cy="12441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/>
                <a:t>2014</a:t>
              </a:r>
              <a:endParaRPr lang="ru-RU" sz="53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07447" y="4068293"/>
            <a:ext cx="546258" cy="464059"/>
            <a:chOff x="1433257" y="4266289"/>
            <a:chExt cx="546258" cy="4640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Стрелка вправо 27"/>
            <p:cNvSpPr/>
            <p:nvPr/>
          </p:nvSpPr>
          <p:spPr>
            <a:xfrm rot="5400000">
              <a:off x="1474356" y="4225190"/>
              <a:ext cx="464059" cy="546258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>
              <a:off x="1542509" y="4266289"/>
              <a:ext cx="327754" cy="324841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79247" y="4831494"/>
            <a:ext cx="2202656" cy="1321593"/>
            <a:chOff x="605058" y="4949245"/>
            <a:chExt cx="2202656" cy="13215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05058" y="4949245"/>
              <a:ext cx="2202656" cy="132159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43766" y="4987953"/>
              <a:ext cx="2125240" cy="12441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300" kern="1200" dirty="0" smtClean="0"/>
                <a:t>2016</a:t>
              </a:r>
              <a:endParaRPr lang="ru-RU" sz="5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4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15" y="130318"/>
            <a:ext cx="6399824" cy="6399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04565" y="98360"/>
            <a:ext cx="3313906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Группа 5"/>
          <p:cNvGrpSpPr/>
          <p:nvPr/>
        </p:nvGrpSpPr>
        <p:grpSpPr>
          <a:xfrm>
            <a:off x="5406796" y="355305"/>
            <a:ext cx="3313906" cy="1545733"/>
            <a:chOff x="5018905" y="230234"/>
            <a:chExt cx="3313906" cy="154573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18905" y="230234"/>
              <a:ext cx="3313906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5"/>
            <p:cNvSpPr/>
            <p:nvPr/>
          </p:nvSpPr>
          <p:spPr>
            <a:xfrm>
              <a:off x="5064178" y="275507"/>
              <a:ext cx="3223360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Cuboro</a:t>
              </a:r>
              <a:endParaRPr lang="ru-RU" sz="65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413233" y="1619647"/>
            <a:ext cx="2434225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3315594" y="816172"/>
            <a:ext cx="1787856" cy="13238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38747" y="1439641"/>
            <a:ext cx="1542197" cy="2634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9745" y="4277532"/>
            <a:ext cx="3639094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3" name="Прямая со стрелкой 12"/>
          <p:cNvCxnSpPr/>
          <p:nvPr/>
        </p:nvCxnSpPr>
        <p:spPr>
          <a:xfrm>
            <a:off x="5062343" y="1705970"/>
            <a:ext cx="0" cy="41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441785" y="2304703"/>
            <a:ext cx="2434225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5" name="Прямая со стрелкой 14"/>
          <p:cNvCxnSpPr/>
          <p:nvPr/>
        </p:nvCxnSpPr>
        <p:spPr>
          <a:xfrm>
            <a:off x="7383439" y="1951630"/>
            <a:ext cx="204716" cy="2251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489324" y="4436764"/>
            <a:ext cx="2434225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7" name="Прямая со стрелкой 16"/>
          <p:cNvCxnSpPr/>
          <p:nvPr/>
        </p:nvCxnSpPr>
        <p:spPr>
          <a:xfrm>
            <a:off x="8598090" y="1119116"/>
            <a:ext cx="1009934" cy="100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562182" y="2304703"/>
            <a:ext cx="2434225" cy="154573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599484" y="1855765"/>
            <a:ext cx="2434225" cy="1545733"/>
            <a:chOff x="470498" y="2156049"/>
            <a:chExt cx="2434225" cy="154573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0498" y="2156049"/>
              <a:ext cx="2434225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15771" y="2201322"/>
              <a:ext cx="2343679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Речь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84494" y="4412944"/>
            <a:ext cx="3639094" cy="1545733"/>
            <a:chOff x="1379822" y="4307617"/>
            <a:chExt cx="3639094" cy="154573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79822" y="4307617"/>
              <a:ext cx="3639094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25095" y="4352890"/>
              <a:ext cx="3548548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Пространственное воображение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29524" y="2543671"/>
            <a:ext cx="2434225" cy="1545733"/>
            <a:chOff x="4648929" y="2224285"/>
            <a:chExt cx="2434225" cy="154573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48929" y="2224285"/>
              <a:ext cx="2434225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694202" y="2269558"/>
              <a:ext cx="2343679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Абстрактное мышление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68832" y="4655905"/>
            <a:ext cx="2434225" cy="1545733"/>
            <a:chOff x="7054062" y="4328578"/>
            <a:chExt cx="2434225" cy="154573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054062" y="4328578"/>
              <a:ext cx="2434225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7099335" y="4373851"/>
              <a:ext cx="2343679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Творческое мышление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48300" y="2503585"/>
            <a:ext cx="2434225" cy="1545733"/>
            <a:chOff x="8893415" y="2363587"/>
            <a:chExt cx="2434225" cy="154573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8893415" y="2363587"/>
              <a:ext cx="2434225" cy="15457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8938688" y="2408860"/>
              <a:ext cx="2343679" cy="1455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Мелкая моторика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" y="112529"/>
            <a:ext cx="1416979" cy="14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28080" y="231960"/>
            <a:ext cx="8225102" cy="750679"/>
            <a:chOff x="1737697" y="2526"/>
            <a:chExt cx="5405120" cy="1505029"/>
          </a:xfrm>
          <a:solidFill>
            <a:schemeClr val="bg1"/>
          </a:solidFill>
        </p:grpSpPr>
        <p:sp>
          <p:nvSpPr>
            <p:cNvPr id="8" name="Пятиугольник 7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ятиугольник 4"/>
            <p:cNvSpPr/>
            <p:nvPr/>
          </p:nvSpPr>
          <p:spPr>
            <a:xfrm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Концентрация внимания, восприятие формы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502130" y="119674"/>
            <a:ext cx="1051899" cy="8629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1028080" y="1278018"/>
            <a:ext cx="8225102" cy="884054"/>
            <a:chOff x="1737697" y="2526"/>
            <a:chExt cx="5405120" cy="1505029"/>
          </a:xfrm>
          <a:solidFill>
            <a:schemeClr val="bg1"/>
          </a:solidFill>
        </p:grpSpPr>
        <p:sp>
          <p:nvSpPr>
            <p:cNvPr id="23" name="Пятиугольник 22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азвитие пространственных представлений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422059" y="1220322"/>
            <a:ext cx="1131970" cy="941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/>
          <p:cNvGrpSpPr/>
          <p:nvPr/>
        </p:nvGrpSpPr>
        <p:grpSpPr>
          <a:xfrm>
            <a:off x="1028080" y="2454591"/>
            <a:ext cx="8225102" cy="890852"/>
            <a:chOff x="1737697" y="2526"/>
            <a:chExt cx="5405120" cy="1505029"/>
          </a:xfrm>
          <a:solidFill>
            <a:schemeClr val="bg1"/>
          </a:solidFill>
        </p:grpSpPr>
        <p:sp>
          <p:nvSpPr>
            <p:cNvPr id="27" name="Пятиугольник 26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аналитического и стратегического мышления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422059" y="2418836"/>
            <a:ext cx="1131970" cy="8826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Группа 29"/>
          <p:cNvGrpSpPr/>
          <p:nvPr/>
        </p:nvGrpSpPr>
        <p:grpSpPr>
          <a:xfrm>
            <a:off x="1028080" y="3581510"/>
            <a:ext cx="8225102" cy="998388"/>
            <a:chOff x="1737697" y="2526"/>
            <a:chExt cx="5405120" cy="1505029"/>
          </a:xfrm>
          <a:solidFill>
            <a:schemeClr val="bg1"/>
          </a:solidFill>
        </p:grpSpPr>
        <p:sp>
          <p:nvSpPr>
            <p:cNvPr id="31" name="Пятиугольник 30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творческого, логического, инженерного мышления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422059" y="3563153"/>
            <a:ext cx="1131970" cy="10167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Группа 37"/>
          <p:cNvGrpSpPr/>
          <p:nvPr/>
        </p:nvGrpSpPr>
        <p:grpSpPr>
          <a:xfrm>
            <a:off x="1028080" y="4761940"/>
            <a:ext cx="8225102" cy="951769"/>
            <a:chOff x="1737697" y="2526"/>
            <a:chExt cx="5405120" cy="1505029"/>
          </a:xfrm>
          <a:solidFill>
            <a:schemeClr val="bg1">
              <a:lumMod val="75000"/>
            </a:schemeClr>
          </a:solidFill>
        </p:grpSpPr>
        <p:sp>
          <p:nvSpPr>
            <p:cNvPr id="39" name="Пятиугольник 38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 понимать условие предложенной задачи, и решать ее самостоятельно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Овал 40"/>
          <p:cNvSpPr/>
          <p:nvPr/>
        </p:nvSpPr>
        <p:spPr>
          <a:xfrm>
            <a:off x="422059" y="4761938"/>
            <a:ext cx="1131970" cy="8929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Группа 41"/>
          <p:cNvGrpSpPr/>
          <p:nvPr/>
        </p:nvGrpSpPr>
        <p:grpSpPr>
          <a:xfrm>
            <a:off x="1028080" y="5861662"/>
            <a:ext cx="8225102" cy="853038"/>
            <a:chOff x="1737697" y="2526"/>
            <a:chExt cx="5405120" cy="1505029"/>
          </a:xfrm>
          <a:solidFill>
            <a:schemeClr val="bg1">
              <a:lumMod val="75000"/>
            </a:schemeClr>
          </a:solidFill>
        </p:grpSpPr>
        <p:sp>
          <p:nvSpPr>
            <p:cNvPr id="43" name="Пятиугольник 42"/>
            <p:cNvSpPr/>
            <p:nvPr/>
          </p:nvSpPr>
          <p:spPr>
            <a:xfrm rot="10800000">
              <a:off x="1737697" y="2526"/>
              <a:ext cx="5405120" cy="1505029"/>
            </a:xfrm>
            <a:prstGeom prst="homePlat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ятиугольник 4"/>
            <p:cNvSpPr/>
            <p:nvPr/>
          </p:nvSpPr>
          <p:spPr>
            <a:xfrm rot="21600000">
              <a:off x="2113954" y="2526"/>
              <a:ext cx="5028863" cy="1505029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 согласовано работать в команде, в коллективе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422060" y="5749375"/>
            <a:ext cx="1131970" cy="9653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833154" y="2587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0389" y="13988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3119" y="255788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389" y="37243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7078" y="48837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7078" y="589575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 b="30750"/>
          <a:stretch/>
        </p:blipFill>
        <p:spPr>
          <a:xfrm>
            <a:off x="2118446" y="1001486"/>
            <a:ext cx="9202471" cy="4680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 b="30750"/>
          <a:stretch/>
        </p:blipFill>
        <p:spPr>
          <a:xfrm>
            <a:off x="2118446" y="1005228"/>
            <a:ext cx="9202471" cy="46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37311" r="75859" b="50083"/>
          <a:stretch/>
        </p:blipFill>
        <p:spPr>
          <a:xfrm>
            <a:off x="1948322" y="1464596"/>
            <a:ext cx="3889612" cy="3844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 t="37757" r="52575" b="50082"/>
          <a:stretch/>
        </p:blipFill>
        <p:spPr>
          <a:xfrm>
            <a:off x="6114197" y="1344701"/>
            <a:ext cx="3915932" cy="3964278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1948322" y="2374239"/>
            <a:ext cx="2412611" cy="23205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750895" y="2120179"/>
            <a:ext cx="2412611" cy="232059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" y="152834"/>
            <a:ext cx="1967345" cy="1967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9"/>
          <a:stretch/>
        </p:blipFill>
        <p:spPr>
          <a:xfrm>
            <a:off x="151102" y="6027138"/>
            <a:ext cx="3742026" cy="678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6" t="18384" r="27216" b="66693"/>
          <a:stretch/>
        </p:blipFill>
        <p:spPr>
          <a:xfrm>
            <a:off x="5070141" y="152834"/>
            <a:ext cx="1514675" cy="1693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37015" r="74969" b="50082"/>
          <a:stretch/>
        </p:blipFill>
        <p:spPr>
          <a:xfrm>
            <a:off x="5042846" y="1685892"/>
            <a:ext cx="1678674" cy="1604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t="36866" r="50796" b="50231"/>
          <a:stretch/>
        </p:blipFill>
        <p:spPr>
          <a:xfrm>
            <a:off x="4981431" y="3290780"/>
            <a:ext cx="1801505" cy="1703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2" t="38176" r="28267" b="51300"/>
          <a:stretch/>
        </p:blipFill>
        <p:spPr>
          <a:xfrm>
            <a:off x="4804011" y="5078436"/>
            <a:ext cx="1695263" cy="1505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5520" y="2378177"/>
            <a:ext cx="545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514222" y="999528"/>
            <a:ext cx="19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460" y="4286489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5520" y="594274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2936" y="690015"/>
            <a:ext cx="206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кубика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5593" y="2120179"/>
            <a:ext cx="206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1085" y="3788634"/>
            <a:ext cx="2064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2936" y="5319252"/>
            <a:ext cx="1844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245</Words>
  <Application>Microsoft Office PowerPoint</Application>
  <PresentationFormat>Широкоэкранный</PresentationFormat>
  <Paragraphs>85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49</cp:revision>
  <dcterms:created xsi:type="dcterms:W3CDTF">2020-12-14T15:33:47Z</dcterms:created>
  <dcterms:modified xsi:type="dcterms:W3CDTF">2024-02-15T11:46:47Z</dcterms:modified>
</cp:coreProperties>
</file>